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1" r:id="rId2"/>
    <p:sldId id="338" r:id="rId3"/>
    <p:sldId id="339" r:id="rId4"/>
    <p:sldId id="343" r:id="rId5"/>
    <p:sldId id="345" r:id="rId6"/>
    <p:sldId id="340" r:id="rId7"/>
    <p:sldId id="307" r:id="rId8"/>
    <p:sldId id="346" r:id="rId9"/>
    <p:sldId id="348" r:id="rId10"/>
    <p:sldId id="309" r:id="rId11"/>
    <p:sldId id="310" r:id="rId12"/>
    <p:sldId id="308" r:id="rId13"/>
    <p:sldId id="294" r:id="rId14"/>
    <p:sldId id="349" r:id="rId15"/>
    <p:sldId id="347" r:id="rId16"/>
    <p:sldId id="305" r:id="rId17"/>
    <p:sldId id="315" r:id="rId18"/>
    <p:sldId id="316" r:id="rId19"/>
    <p:sldId id="321" r:id="rId20"/>
    <p:sldId id="33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6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151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F27F-C2D0-344E-9A2A-BBD113CAD26D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5E7C-9940-CA46-B25E-7DCE6535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0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649DE-B9DB-4240-B0B9-8230027299B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BD5F1-0760-E743-BF85-D26C93DAA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0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6662" y="3394833"/>
            <a:ext cx="65522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RADIOMETRIC DATING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84380" y="1294365"/>
            <a:ext cx="771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CHRONOSTRATIGRAPHY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60" y="175252"/>
            <a:ext cx="4986363" cy="6682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254" y="5318565"/>
            <a:ext cx="9854040" cy="1689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0424" y="5568050"/>
            <a:ext cx="7541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Following death and burial, wood, charcoal and bones</a:t>
            </a:r>
          </a:p>
          <a:p>
            <a:pPr algn="ctr"/>
            <a:r>
              <a:rPr lang="en-US" sz="2400" dirty="0" smtClean="0"/>
              <a:t> lose C-14 as it changes back to N-14 by beta decay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33745" y="4955678"/>
            <a:ext cx="816454" cy="58969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34909" y="5125781"/>
            <a:ext cx="714397" cy="41958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8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1" y="0"/>
            <a:ext cx="8019208" cy="6014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40" y="6237092"/>
            <a:ext cx="879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carbon-14 (also written as </a:t>
            </a:r>
            <a:r>
              <a:rPr lang="en-US" sz="2400" b="1" baseline="30000" dirty="0"/>
              <a:t>14</a:t>
            </a:r>
            <a:r>
              <a:rPr lang="en-US" sz="2400" b="1" dirty="0"/>
              <a:t>C) has a half-life of 5,730 years</a:t>
            </a:r>
          </a:p>
        </p:txBody>
      </p:sp>
      <p:sp>
        <p:nvSpPr>
          <p:cNvPr id="4" name="TextBox 3"/>
          <p:cNvSpPr txBox="1"/>
          <p:nvPr/>
        </p:nvSpPr>
        <p:spPr>
          <a:xfrm rot="360000">
            <a:off x="3390552" y="3470108"/>
            <a:ext cx="14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breakdown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94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1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515" y="5968911"/>
            <a:ext cx="8682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With a half life of 5,730 years, not much time remains after</a:t>
            </a:r>
          </a:p>
          <a:p>
            <a:r>
              <a:rPr lang="en-US" sz="2400" b="1" dirty="0" smtClean="0"/>
              <a:t>6 half-lives (1.675% remains)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166258" y="3436002"/>
            <a:ext cx="0" cy="317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90560" y="2175511"/>
            <a:ext cx="616292" cy="1998111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7752" y="37330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Carbon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467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94" y="0"/>
            <a:ext cx="4341542" cy="6584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2213" y="5773923"/>
            <a:ext cx="3651363" cy="6917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080" y="452694"/>
            <a:ext cx="5096267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Terminology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 smtClean="0"/>
              <a:t>*</a:t>
            </a:r>
            <a:r>
              <a:rPr lang="en-US" sz="2400" b="1" dirty="0"/>
              <a:t>  (Geo)Chronometric </a:t>
            </a:r>
            <a:r>
              <a:rPr lang="en-US" sz="2400" b="1" dirty="0" smtClean="0"/>
              <a:t>scale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  Ticking clock; measured in </a:t>
            </a:r>
          </a:p>
          <a:p>
            <a:r>
              <a:rPr lang="en-US" sz="2400" b="1" dirty="0"/>
              <a:t>years before present </a:t>
            </a:r>
          </a:p>
          <a:p>
            <a:r>
              <a:rPr lang="en-US" sz="2400" b="1" dirty="0"/>
              <a:t>  </a:t>
            </a:r>
            <a:r>
              <a:rPr lang="en-US" sz="2400" b="1" i="1" dirty="0"/>
              <a:t>Example</a:t>
            </a:r>
            <a:r>
              <a:rPr lang="en-US" sz="2400" b="1" dirty="0"/>
              <a:t>: Proterozoic and </a:t>
            </a:r>
          </a:p>
          <a:p>
            <a:r>
              <a:rPr lang="en-US" sz="2400" b="1" dirty="0" smtClean="0"/>
              <a:t>Archean stratigraphy is </a:t>
            </a:r>
            <a:r>
              <a:rPr lang="en-US" sz="2400" b="1" dirty="0"/>
              <a:t>formally </a:t>
            </a:r>
          </a:p>
          <a:p>
            <a:r>
              <a:rPr lang="en-US" sz="2400" b="1" dirty="0"/>
              <a:t>classified </a:t>
            </a:r>
            <a:r>
              <a:rPr lang="en-US" sz="2400" b="1" dirty="0" smtClean="0"/>
              <a:t>chronometrically, so- </a:t>
            </a:r>
            <a:endParaRPr lang="en-US" sz="2400" b="1" dirty="0"/>
          </a:p>
          <a:p>
            <a:r>
              <a:rPr lang="en-US" sz="2400" b="1" dirty="0"/>
              <a:t>○  Base of each eon, era and </a:t>
            </a:r>
          </a:p>
          <a:p>
            <a:r>
              <a:rPr lang="en-US" sz="2400" b="1" dirty="0"/>
              <a:t>period assigned a numerical </a:t>
            </a:r>
          </a:p>
          <a:p>
            <a:r>
              <a:rPr lang="en-US" sz="2400" b="1" dirty="0"/>
              <a:t>age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</a:t>
            </a:r>
            <a:r>
              <a:rPr lang="en-US" sz="2400" b="1" dirty="0" smtClean="0"/>
              <a:t> * </a:t>
            </a:r>
            <a:r>
              <a:rPr lang="en-US" sz="2400" b="1" dirty="0" err="1"/>
              <a:t>Chronostratigraphic</a:t>
            </a:r>
            <a:r>
              <a:rPr lang="en-US" sz="2400" b="1" dirty="0"/>
              <a:t> scale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</a:t>
            </a:r>
            <a:r>
              <a:rPr lang="en-US" sz="2400" b="1" dirty="0" smtClean="0"/>
              <a:t> * </a:t>
            </a:r>
            <a:r>
              <a:rPr lang="en-US" sz="2400" b="1" dirty="0" err="1"/>
              <a:t>Geochronologic</a:t>
            </a:r>
            <a:r>
              <a:rPr lang="en-US" sz="2400" b="1" dirty="0"/>
              <a:t> scale </a:t>
            </a:r>
          </a:p>
        </p:txBody>
      </p:sp>
    </p:spTree>
    <p:extLst>
      <p:ext uri="{BB962C8B-B14F-4D97-AF65-F5344CB8AC3E}">
        <p14:creationId xmlns:p14="http://schemas.microsoft.com/office/powerpoint/2010/main" val="364388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IOACTIVE AGE DA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"/>
            <a:ext cx="9144000" cy="6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MATERIALS RADIO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0" y="-196890"/>
            <a:ext cx="9321182" cy="70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8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941" y="717176"/>
            <a:ext cx="77454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FISSION TRACK DATING</a:t>
            </a:r>
          </a:p>
          <a:p>
            <a:endParaRPr lang="en-US" sz="2400" b="1" dirty="0"/>
          </a:p>
          <a:p>
            <a:r>
              <a:rPr lang="en-US" sz="2400" b="1" dirty="0" smtClean="0"/>
              <a:t>Minerals with trace amounts of </a:t>
            </a:r>
            <a:r>
              <a:rPr lang="en-US" sz="2400" b="1" baseline="30000" dirty="0" smtClean="0"/>
              <a:t>238</a:t>
            </a:r>
            <a:r>
              <a:rPr lang="en-US" sz="2400" b="1" dirty="0" smtClean="0"/>
              <a:t>U: obsidian, mica,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zircons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Release of energy charged alpha particles</a:t>
            </a:r>
          </a:p>
          <a:p>
            <a:r>
              <a:rPr lang="en-US" sz="2400" b="1" dirty="0" smtClean="0"/>
              <a:t>	Creates damage trails</a:t>
            </a:r>
          </a:p>
          <a:p>
            <a:r>
              <a:rPr lang="en-US" sz="2400" b="1" dirty="0" smtClean="0"/>
              <a:t>	Can be done using a microscope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Record begins when rock cools from molten state</a:t>
            </a:r>
          </a:p>
          <a:p>
            <a:endParaRPr lang="en-US" sz="2400" b="1" dirty="0"/>
          </a:p>
          <a:p>
            <a:r>
              <a:rPr lang="en-US" sz="2400" b="1" dirty="0" smtClean="0"/>
              <a:t>Applicable from a few years to several million years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261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321" y="465592"/>
            <a:ext cx="85722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Radiometric dating: sources of </a:t>
            </a:r>
            <a:r>
              <a:rPr lang="en-US" sz="2400" b="1" dirty="0" smtClean="0">
                <a:latin typeface="Helvetica"/>
                <a:cs typeface="Helvetica"/>
              </a:rPr>
              <a:t>error </a:t>
            </a:r>
          </a:p>
          <a:p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b="1" dirty="0">
                <a:latin typeface="Helvetica"/>
                <a:cs typeface="Helvetica"/>
              </a:rPr>
              <a:t>  "accuracy” [sampling, interpretation, analysis] </a:t>
            </a:r>
          </a:p>
          <a:p>
            <a:r>
              <a:rPr lang="en-US" sz="2400" b="1" dirty="0">
                <a:latin typeface="Helvetica"/>
                <a:cs typeface="Helvetica"/>
              </a:rPr>
              <a:t>  decay constant </a:t>
            </a:r>
          </a:p>
          <a:p>
            <a:r>
              <a:rPr lang="en-US" sz="2400" b="1" dirty="0">
                <a:latin typeface="Helvetica"/>
                <a:cs typeface="Helvetica"/>
              </a:rPr>
              <a:t>  age of standard </a:t>
            </a:r>
          </a:p>
          <a:p>
            <a:r>
              <a:rPr lang="en-US" sz="2400" b="1" dirty="0">
                <a:latin typeface="Helvetica"/>
                <a:cs typeface="Helvetica"/>
              </a:rPr>
              <a:t>  contamination (e.g., </a:t>
            </a:r>
            <a:r>
              <a:rPr lang="en-US" sz="2400" b="1" dirty="0" smtClean="0">
                <a:latin typeface="Helvetica"/>
                <a:cs typeface="Helvetica"/>
              </a:rPr>
              <a:t>atmospheric </a:t>
            </a:r>
            <a:r>
              <a:rPr lang="en-US" sz="2400" b="1" dirty="0">
                <a:latin typeface="Helvetica"/>
                <a:cs typeface="Helvetica"/>
              </a:rPr>
              <a:t>argon contamination) </a:t>
            </a:r>
          </a:p>
          <a:p>
            <a:r>
              <a:rPr lang="en-US" sz="2400" b="1" dirty="0">
                <a:latin typeface="Helvetica"/>
                <a:cs typeface="Helvetica"/>
              </a:rPr>
              <a:t>  character of sample </a:t>
            </a:r>
          </a:p>
          <a:p>
            <a:r>
              <a:rPr lang="en-US" sz="2400" b="1" dirty="0">
                <a:latin typeface="Helvetica"/>
                <a:cs typeface="Helvetica"/>
              </a:rPr>
              <a:t>  </a:t>
            </a:r>
            <a:r>
              <a:rPr lang="en-US" sz="2400" b="1" dirty="0" smtClean="0">
                <a:latin typeface="Helvetica"/>
                <a:cs typeface="Helvetica"/>
              </a:rPr>
              <a:t>statistics</a:t>
            </a:r>
          </a:p>
          <a:p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accuracy </a:t>
            </a:r>
            <a:r>
              <a:rPr lang="en-US" sz="2400" b="1" dirty="0">
                <a:latin typeface="Helvetica"/>
                <a:cs typeface="Helvetica"/>
              </a:rPr>
              <a:t>determined by </a:t>
            </a:r>
            <a:r>
              <a:rPr lang="en-US" sz="2400" b="1" dirty="0" smtClean="0">
                <a:latin typeface="Helvetica"/>
                <a:cs typeface="Helvetica"/>
              </a:rPr>
              <a:t>reproducibility 			</a:t>
            </a:r>
          </a:p>
          <a:p>
            <a:r>
              <a:rPr lang="en-US" sz="2400" b="1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latin typeface="Helvetica"/>
                <a:cs typeface="Helvetica"/>
              </a:rPr>
              <a:t>	The “precision</a:t>
            </a:r>
            <a:r>
              <a:rPr lang="en-US" sz="2400" b="1" dirty="0">
                <a:latin typeface="Helvetica"/>
                <a:cs typeface="Helvetica"/>
              </a:rPr>
              <a:t>” </a:t>
            </a:r>
            <a:r>
              <a:rPr lang="en-US" sz="2400" b="1" dirty="0" smtClean="0">
                <a:latin typeface="Helvetica"/>
                <a:cs typeface="Helvetica"/>
              </a:rPr>
              <a:t>of the measurement </a:t>
            </a:r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b="1" dirty="0">
                <a:latin typeface="Helvetica"/>
                <a:cs typeface="Helvetica"/>
              </a:rPr>
              <a:t>  isotopic measurement </a:t>
            </a:r>
          </a:p>
          <a:p>
            <a:r>
              <a:rPr lang="en-US" sz="2400" b="1" dirty="0">
                <a:latin typeface="Helvetica"/>
                <a:cs typeface="Helvetica"/>
              </a:rPr>
              <a:t>  interference corrections 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</a:t>
            </a:r>
            <a:r>
              <a:rPr lang="en-US" sz="2400" b="1" dirty="0">
                <a:latin typeface="Helvetica"/>
                <a:cs typeface="Helvetica"/>
              </a:rPr>
              <a:t>  homogeneity of standard</a:t>
            </a:r>
          </a:p>
        </p:txBody>
      </p:sp>
    </p:spTree>
    <p:extLst>
      <p:ext uri="{BB962C8B-B14F-4D97-AF65-F5344CB8AC3E}">
        <p14:creationId xmlns:p14="http://schemas.microsoft.com/office/powerpoint/2010/main" val="164997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07" y="335845"/>
            <a:ext cx="87007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half-life of Rubidium-87 is 47.5 billion years. </a:t>
            </a:r>
            <a:endParaRPr lang="en-US" dirty="0"/>
          </a:p>
          <a:p>
            <a:r>
              <a:rPr lang="en-US" dirty="0" smtClean="0"/>
              <a:t>Start </a:t>
            </a:r>
            <a:r>
              <a:rPr lang="en-US" dirty="0"/>
              <a:t>with 1000 Rubidium-87 atoms. 47.5 billion years later about one half of them will have decayed into Strontium-87. After one half life you will have about 500 Rubidium-87 atoms and 500 Strontium-87 atoms. In another 47.5 billion years you will have about 250 Rubidium-87 and 750 Strontium-87, and so on.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6522"/>
            <a:ext cx="9144000" cy="28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00" y="-9821"/>
            <a:ext cx="5160412" cy="3921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700" y="3502241"/>
            <a:ext cx="5151677" cy="3217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90187"/>
            <a:ext cx="3827716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Changes </a:t>
            </a:r>
            <a:r>
              <a:rPr lang="en-US" sz="3600" b="1" dirty="0">
                <a:solidFill>
                  <a:srgbClr val="FF0000"/>
                </a:solidFill>
              </a:rPr>
              <a:t>in the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geologic time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scale (Cenozoic)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 (1937-</a:t>
            </a:r>
            <a:r>
              <a:rPr lang="en-US" sz="3600" b="1" dirty="0" smtClean="0">
                <a:solidFill>
                  <a:srgbClr val="FF0000"/>
                </a:solidFill>
              </a:rPr>
              <a:t>2004)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US" sz="3600" dirty="0" smtClean="0"/>
              <a:t>JUST BECAUSE</a:t>
            </a:r>
          </a:p>
          <a:p>
            <a:r>
              <a:rPr lang="en-US" sz="3600" dirty="0" smtClean="0"/>
              <a:t>OF</a:t>
            </a:r>
          </a:p>
          <a:p>
            <a:r>
              <a:rPr lang="en-US" sz="3600" dirty="0" smtClean="0"/>
              <a:t>CHANGING</a:t>
            </a:r>
            <a:endParaRPr lang="en-US" sz="3600" dirty="0" smtClean="0"/>
          </a:p>
          <a:p>
            <a:r>
              <a:rPr lang="en-US" sz="3600" dirty="0" smtClean="0"/>
              <a:t>MEASUREMENT</a:t>
            </a:r>
          </a:p>
          <a:p>
            <a:r>
              <a:rPr lang="en-US" sz="3600" dirty="0" smtClean="0"/>
              <a:t>ABILITY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16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ction of Geol#72EB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915" y="-331462"/>
            <a:ext cx="10062861" cy="718946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28629" y="317526"/>
            <a:ext cx="680378" cy="10773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09007" y="929898"/>
            <a:ext cx="396887" cy="5946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193554" y="204126"/>
            <a:ext cx="764742" cy="1190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25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94" y="224117"/>
            <a:ext cx="8882059" cy="5755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</a:t>
            </a:r>
            <a:r>
              <a:rPr lang="en-US" sz="3200" b="1" smtClean="0"/>
              <a:t> Usage  Terminology</a:t>
            </a:r>
            <a:endParaRPr lang="en-US" sz="3200" b="1" dirty="0" smtClean="0"/>
          </a:p>
          <a:p>
            <a:endParaRPr lang="en-US" sz="2400" b="1" dirty="0"/>
          </a:p>
          <a:p>
            <a:r>
              <a:rPr lang="en-US" sz="2400" b="1" dirty="0"/>
              <a:t> (Geo)Chronometric unit</a:t>
            </a:r>
          </a:p>
          <a:p>
            <a:r>
              <a:rPr lang="en-US" sz="2400" b="1" dirty="0" smtClean="0"/>
              <a:t>	 </a:t>
            </a:r>
            <a:r>
              <a:rPr lang="en-US" sz="2400" b="1" dirty="0"/>
              <a:t>Direct division of geologic time expressed in years</a:t>
            </a:r>
          </a:p>
          <a:p>
            <a:r>
              <a:rPr lang="en-US" sz="2400" b="1" dirty="0" smtClean="0"/>
              <a:t>	   ○ </a:t>
            </a:r>
            <a:r>
              <a:rPr lang="en-US" sz="2400" b="1" dirty="0"/>
              <a:t>Tyrannosaurus </a:t>
            </a:r>
            <a:r>
              <a:rPr lang="en-US" sz="2400" b="1" dirty="0" err="1" smtClean="0"/>
              <a:t>rex</a:t>
            </a:r>
            <a:r>
              <a:rPr lang="en-US" sz="2400" b="1" dirty="0" smtClean="0"/>
              <a:t> </a:t>
            </a:r>
            <a:r>
              <a:rPr lang="en-US" sz="2400" b="1" dirty="0"/>
              <a:t>lived from 67 to 65.5 </a:t>
            </a:r>
            <a:r>
              <a:rPr lang="en-US" sz="2400" b="1" dirty="0" smtClean="0"/>
              <a:t>Ma</a:t>
            </a:r>
          </a:p>
          <a:p>
            <a:endParaRPr lang="en-US" sz="2400" b="1" dirty="0"/>
          </a:p>
          <a:p>
            <a:r>
              <a:rPr lang="en-US" sz="2400" b="1" dirty="0"/>
              <a:t> </a:t>
            </a:r>
            <a:r>
              <a:rPr lang="en-US" sz="2400" b="1" dirty="0" err="1"/>
              <a:t>Chronostratigraphic</a:t>
            </a:r>
            <a:r>
              <a:rPr lang="en-US" sz="2400" b="1" dirty="0"/>
              <a:t> unit</a:t>
            </a:r>
          </a:p>
          <a:p>
            <a:r>
              <a:rPr lang="en-US" sz="2400" b="1" dirty="0" smtClean="0"/>
              <a:t>	 </a:t>
            </a:r>
            <a:r>
              <a:rPr lang="en-US" sz="2400" b="1" dirty="0"/>
              <a:t>Geological material</a:t>
            </a:r>
          </a:p>
          <a:p>
            <a:r>
              <a:rPr lang="en-US" sz="2400" b="1" dirty="0" smtClean="0"/>
              <a:t>	    ○ </a:t>
            </a:r>
            <a:r>
              <a:rPr lang="en-US" sz="2400" b="1" dirty="0"/>
              <a:t>Fossils of the genus Tyrannosaurus have </a:t>
            </a:r>
            <a:endParaRPr lang="en-US" sz="2400" b="1" dirty="0" smtClean="0"/>
          </a:p>
          <a:p>
            <a:r>
              <a:rPr lang="en-US" sz="2400" b="1" dirty="0"/>
              <a:t>	</a:t>
            </a:r>
            <a:r>
              <a:rPr lang="en-US" sz="2400" b="1" dirty="0" smtClean="0"/>
              <a:t>		been </a:t>
            </a:r>
            <a:r>
              <a:rPr lang="en-US" sz="2400" b="1" dirty="0"/>
              <a:t>found </a:t>
            </a:r>
            <a:r>
              <a:rPr lang="en-US" sz="2400" b="1" dirty="0" smtClean="0"/>
              <a:t>in the </a:t>
            </a:r>
            <a:r>
              <a:rPr lang="en-US" sz="2400" b="1" dirty="0"/>
              <a:t>Upper Cretaceous </a:t>
            </a:r>
            <a:r>
              <a:rPr lang="en-US" sz="2400" b="1" dirty="0" smtClean="0"/>
              <a:t>Series</a:t>
            </a:r>
          </a:p>
          <a:p>
            <a:endParaRPr lang="en-US" sz="2400" b="1" dirty="0"/>
          </a:p>
          <a:p>
            <a:r>
              <a:rPr lang="en-US" sz="2400" b="1" dirty="0"/>
              <a:t> </a:t>
            </a:r>
            <a:r>
              <a:rPr lang="en-US" sz="2400" b="1" dirty="0" err="1"/>
              <a:t>Geochronologic</a:t>
            </a:r>
            <a:r>
              <a:rPr lang="en-US" sz="2400" b="1" dirty="0"/>
              <a:t> unit</a:t>
            </a:r>
          </a:p>
          <a:p>
            <a:r>
              <a:rPr lang="en-US" sz="2400" b="1" dirty="0" smtClean="0"/>
              <a:t>	 </a:t>
            </a:r>
            <a:r>
              <a:rPr lang="en-US" sz="2400" b="1" dirty="0"/>
              <a:t>A period of time in the geological time scale</a:t>
            </a:r>
          </a:p>
          <a:p>
            <a:r>
              <a:rPr lang="en-US" sz="2400" b="1" dirty="0" smtClean="0"/>
              <a:t>	   ○ </a:t>
            </a:r>
            <a:r>
              <a:rPr lang="en-US" sz="2400" b="1" dirty="0"/>
              <a:t>Tyrannosaurus </a:t>
            </a:r>
            <a:r>
              <a:rPr lang="en-US" sz="2400" b="1" dirty="0" err="1" smtClean="0"/>
              <a:t>rex</a:t>
            </a:r>
            <a:r>
              <a:rPr lang="en-US" sz="2400" b="1" dirty="0" smtClean="0"/>
              <a:t> </a:t>
            </a:r>
            <a:r>
              <a:rPr lang="en-US" sz="2400" b="1" dirty="0"/>
              <a:t>lived during the Late </a:t>
            </a:r>
            <a:r>
              <a:rPr lang="en-US" sz="2400" b="1" dirty="0" smtClean="0"/>
              <a:t>Cretaceous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Epoch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855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363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589" y="816157"/>
            <a:ext cx="82919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Geochronology is the science of determining the age of rocks, fossils, and sediments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 err="1"/>
              <a:t>Chronostratigraphy</a:t>
            </a:r>
            <a:r>
              <a:rPr lang="en-US" sz="3200" b="1" dirty="0"/>
              <a:t> is the branch of </a:t>
            </a:r>
            <a:r>
              <a:rPr lang="en-US" sz="3200" b="1" dirty="0" smtClean="0"/>
              <a:t>stratigraphy </a:t>
            </a:r>
            <a:r>
              <a:rPr lang="en-US" sz="3200" b="1" dirty="0"/>
              <a:t>that studies the age of rock </a:t>
            </a:r>
            <a:r>
              <a:rPr lang="en-US" sz="3200" b="1" dirty="0" smtClean="0"/>
              <a:t>strata </a:t>
            </a:r>
            <a:r>
              <a:rPr lang="en-US" sz="3200" b="1" dirty="0"/>
              <a:t>in relation </a:t>
            </a:r>
            <a:r>
              <a:rPr lang="en-US" sz="3200" b="1" dirty="0" smtClean="0"/>
              <a:t>to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time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39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29" y="907218"/>
            <a:ext cx="780529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RADIOACTIVE ELEMENTS HAVE A PROVEN </a:t>
            </a:r>
          </a:p>
          <a:p>
            <a:r>
              <a:rPr lang="en-US" sz="2400" b="1" dirty="0" smtClean="0"/>
              <a:t>CONSTANT DECAY RATE</a:t>
            </a:r>
          </a:p>
          <a:p>
            <a:endParaRPr lang="en-US" sz="2400" b="1" dirty="0"/>
          </a:p>
          <a:p>
            <a:r>
              <a:rPr lang="en-US" sz="2400" b="1" dirty="0"/>
              <a:t>RADIOACTIVE ELEMENTS HAVE A PROVEN </a:t>
            </a:r>
          </a:p>
          <a:p>
            <a:r>
              <a:rPr lang="en-US" sz="2400" b="1" dirty="0"/>
              <a:t>CONSTANT HALF-</a:t>
            </a:r>
            <a:r>
              <a:rPr lang="en-US" sz="2400" b="1" dirty="0" smtClean="0"/>
              <a:t>LIFE</a:t>
            </a:r>
          </a:p>
          <a:p>
            <a:endParaRPr lang="en-US" sz="2400" b="1" dirty="0"/>
          </a:p>
          <a:p>
            <a:r>
              <a:rPr lang="en-US" sz="2400" b="1" dirty="0" smtClean="0"/>
              <a:t>NECESSARILY, A DATABLE MATERIAL MUST COME</a:t>
            </a:r>
          </a:p>
          <a:p>
            <a:r>
              <a:rPr lang="en-US" sz="2400" b="1" dirty="0" smtClean="0"/>
              <a:t>FROM A CLOSED SYSTEM, CONTAINING BOTH</a:t>
            </a:r>
          </a:p>
          <a:p>
            <a:r>
              <a:rPr lang="en-US" sz="2400" b="1" dirty="0" smtClean="0"/>
              <a:t>THE PARENT ISOTOPES </a:t>
            </a:r>
            <a:r>
              <a:rPr lang="en-US" sz="2400" b="1" u="sng" dirty="0" smtClean="0"/>
              <a:t>AND</a:t>
            </a:r>
            <a:r>
              <a:rPr lang="en-US" sz="2400" b="1" dirty="0" smtClean="0"/>
              <a:t> THEIR DECAY</a:t>
            </a:r>
          </a:p>
          <a:p>
            <a:r>
              <a:rPr lang="en-US" sz="2400" b="1" dirty="0" smtClean="0"/>
              <a:t>PRODUCTS</a:t>
            </a:r>
            <a:endParaRPr lang="en-US" sz="2400" b="1" dirty="0"/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81276" y="226805"/>
            <a:ext cx="1414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TOOLS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316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28" y="593714"/>
            <a:ext cx="793273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The idea that radioactivity could be used as </a:t>
            </a:r>
            <a:r>
              <a:rPr lang="en-US" sz="2400" b="1" dirty="0" smtClean="0">
                <a:latin typeface="Helvetica"/>
                <a:cs typeface="Helvetica"/>
              </a:rPr>
              <a:t>a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measure of the age of geologic </a:t>
            </a:r>
            <a:r>
              <a:rPr lang="en-US" sz="2400" b="1" dirty="0" smtClean="0">
                <a:latin typeface="Helvetica"/>
                <a:cs typeface="Helvetica"/>
              </a:rPr>
              <a:t>formations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was first suggested in 1905 by a British physicist</a:t>
            </a:r>
            <a:r>
              <a:rPr lang="en-US" sz="2400" b="1" dirty="0" smtClean="0">
                <a:latin typeface="Helvetica"/>
                <a:cs typeface="Helvetica"/>
              </a:rPr>
              <a:t>,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Lord </a:t>
            </a:r>
            <a:r>
              <a:rPr lang="en-US" sz="2400" b="1" dirty="0" smtClean="0">
                <a:latin typeface="Helvetica"/>
                <a:cs typeface="Helvetica"/>
              </a:rPr>
              <a:t>Rutherford. </a:t>
            </a:r>
            <a:r>
              <a:rPr lang="en-US" sz="2400" b="1" dirty="0">
                <a:latin typeface="Helvetica"/>
                <a:cs typeface="Helvetica"/>
              </a:rPr>
              <a:t>In 1907 Professor B. B. </a:t>
            </a:r>
            <a:r>
              <a:rPr lang="en-US" sz="2400" b="1" dirty="0" err="1">
                <a:latin typeface="Helvetica"/>
                <a:cs typeface="Helvetica"/>
              </a:rPr>
              <a:t>Boltwood</a:t>
            </a:r>
            <a:r>
              <a:rPr lang="en-US" sz="2400" b="1" dirty="0" smtClean="0">
                <a:latin typeface="Helvetica"/>
                <a:cs typeface="Helvetica"/>
              </a:rPr>
              <a:t>,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a </a:t>
            </a:r>
            <a:r>
              <a:rPr lang="en-US" sz="2400" b="1" dirty="0" err="1">
                <a:latin typeface="Helvetica"/>
                <a:cs typeface="Helvetica"/>
              </a:rPr>
              <a:t>radiochemist</a:t>
            </a:r>
            <a:r>
              <a:rPr lang="en-US" sz="2400" b="1" dirty="0">
                <a:latin typeface="Helvetica"/>
                <a:cs typeface="Helvetica"/>
              </a:rPr>
              <a:t> at Yale University, made the </a:t>
            </a:r>
            <a:r>
              <a:rPr lang="en-US" sz="2400" b="1" dirty="0" smtClean="0">
                <a:latin typeface="Helvetica"/>
                <a:cs typeface="Helvetica"/>
              </a:rPr>
              <a:t>first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attempt to establish a geologic time </a:t>
            </a:r>
            <a:r>
              <a:rPr lang="en-US" sz="2400" b="1" dirty="0" smtClean="0">
                <a:latin typeface="Helvetica"/>
                <a:cs typeface="Helvetica"/>
              </a:rPr>
              <a:t>scale.</a:t>
            </a:r>
          </a:p>
          <a:p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So by the time that </a:t>
            </a:r>
            <a:r>
              <a:rPr lang="en-US" sz="2400" b="1" dirty="0" err="1" smtClean="0">
                <a:latin typeface="Helvetica"/>
                <a:cs typeface="Helvetica"/>
              </a:rPr>
              <a:t>Barrell</a:t>
            </a:r>
            <a:r>
              <a:rPr lang="en-US" sz="2400" b="1" dirty="0" smtClean="0">
                <a:latin typeface="Helvetica"/>
                <a:cs typeface="Helvetica"/>
              </a:rPr>
              <a:t> (1917) wrote his important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stratigraphy paper, he already had a pretty good idea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of the true age of the Earth and approximately how</a:t>
            </a:r>
          </a:p>
          <a:p>
            <a:r>
              <a:rPr lang="en-US" sz="2400" b="1" dirty="0" smtClean="0">
                <a:latin typeface="Helvetica"/>
                <a:cs typeface="Helvetica"/>
              </a:rPr>
              <a:t>long it took some Earth  processes to operate.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9410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06" y="821653"/>
            <a:ext cx="868411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err="1" smtClean="0"/>
              <a:t>Chronostratigraphic</a:t>
            </a:r>
            <a:r>
              <a:rPr lang="en-US" sz="3200" b="1" dirty="0" smtClean="0"/>
              <a:t> </a:t>
            </a:r>
            <a:r>
              <a:rPr lang="en-US" sz="3200" b="1" dirty="0"/>
              <a:t>units are defined </a:t>
            </a:r>
            <a:r>
              <a:rPr lang="en-US" sz="3200" b="1" dirty="0" smtClean="0"/>
              <a:t>as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encompassing all rocks formed </a:t>
            </a:r>
            <a:r>
              <a:rPr lang="en-US" sz="3200" b="1" dirty="0" smtClean="0"/>
              <a:t>within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certain time spans of Earth </a:t>
            </a:r>
            <a:r>
              <a:rPr lang="en-US" sz="3200" b="1" dirty="0" smtClean="0"/>
              <a:t>history</a:t>
            </a:r>
          </a:p>
          <a:p>
            <a:r>
              <a:rPr lang="en-US" sz="3200" b="1" dirty="0" smtClean="0"/>
              <a:t> </a:t>
            </a:r>
            <a:r>
              <a:rPr lang="en-US" sz="3200" b="1" dirty="0"/>
              <a:t>regardless of their compositions or </a:t>
            </a:r>
            <a:endParaRPr lang="en-US" sz="3200" b="1" dirty="0" smtClean="0"/>
          </a:p>
          <a:p>
            <a:r>
              <a:rPr lang="en-US" sz="3200" b="1" dirty="0" smtClean="0"/>
              <a:t> properties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SEE REFERENCES-</a:t>
            </a:r>
            <a:endParaRPr lang="en-US" sz="3200" b="1" dirty="0"/>
          </a:p>
          <a:p>
            <a:r>
              <a:rPr lang="en-US" sz="3200" b="1" dirty="0"/>
              <a:t>http://</a:t>
            </a:r>
            <a:r>
              <a:rPr lang="en-US" sz="3200" b="1" dirty="0" err="1"/>
              <a:t>www.tulane.edu</a:t>
            </a:r>
            <a:r>
              <a:rPr lang="en-US" sz="3200" b="1" dirty="0"/>
              <a:t>/~</a:t>
            </a:r>
            <a:r>
              <a:rPr lang="en-US" sz="3200" b="1" dirty="0" err="1"/>
              <a:t>sanelson</a:t>
            </a:r>
            <a:r>
              <a:rPr lang="en-US" sz="3200" b="1" dirty="0"/>
              <a:t>/eens211/</a:t>
            </a:r>
            <a:r>
              <a:rPr lang="en-US" sz="3200" b="1" dirty="0" err="1"/>
              <a:t>radiometric_dating.htm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885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20" y="352883"/>
            <a:ext cx="7616014" cy="5490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5441" y="5850902"/>
            <a:ext cx="842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www.tulane.edu</a:t>
            </a:r>
            <a:r>
              <a:rPr lang="en-US" dirty="0"/>
              <a:t>/~</a:t>
            </a:r>
            <a:r>
              <a:rPr lang="en-US" dirty="0" err="1"/>
              <a:t>sanelson</a:t>
            </a:r>
            <a:r>
              <a:rPr lang="en-US" dirty="0"/>
              <a:t>/eens211/</a:t>
            </a:r>
            <a:r>
              <a:rPr lang="en-US" dirty="0" err="1"/>
              <a:t>radiometric_dating.htm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598" y="6300893"/>
            <a:ext cx="7880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RADIOACTIVE DECAY: Parent/daughter relationship.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1689" y="489631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cs typeface="Times"/>
              </a:rPr>
              <a:t>5</a:t>
            </a:r>
            <a:endParaRPr lang="en-US" sz="2400" b="1" dirty="0">
              <a:cs typeface="Time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929377" y="4821620"/>
            <a:ext cx="0" cy="12159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21931" y="4831989"/>
            <a:ext cx="0" cy="12159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4012" y="48958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73039" y="490377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7951" y="489947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13849" y="5530386"/>
            <a:ext cx="1551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Dalrymple</a:t>
            </a:r>
            <a:r>
              <a:rPr lang="en-US" sz="1400" dirty="0" smtClean="0"/>
              <a:t>, 1991)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105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rgbClr val="7F7F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69" y="1379759"/>
            <a:ext cx="79536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dirty="0"/>
              <a:t>The best-known absolute dating technique is </a:t>
            </a:r>
            <a:endParaRPr lang="en-US" sz="2400" dirty="0" smtClean="0"/>
          </a:p>
          <a:p>
            <a:r>
              <a:rPr lang="en-US" sz="2400" dirty="0" smtClean="0"/>
              <a:t> carbon</a:t>
            </a:r>
            <a:r>
              <a:rPr lang="en-US" sz="2400" dirty="0"/>
              <a:t>-14 dating. However, this method </a:t>
            </a:r>
            <a:r>
              <a:rPr lang="en-US" sz="2400" dirty="0" smtClean="0"/>
              <a:t>cannot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be used for materials older than ca. 50,000 years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because the half-life of </a:t>
            </a:r>
            <a:r>
              <a:rPr lang="en-US" sz="2400" baseline="30000" dirty="0"/>
              <a:t>14</a:t>
            </a:r>
            <a:r>
              <a:rPr lang="en-US" sz="2400" dirty="0"/>
              <a:t>C is only 5730 years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. </a:t>
            </a:r>
          </a:p>
          <a:p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b="1" dirty="0" smtClean="0">
                <a:latin typeface="Helvetica"/>
                <a:cs typeface="Helvetica"/>
              </a:rPr>
              <a:t>THERE ARE 3 ISOTOPES OF CARBON, </a:t>
            </a:r>
            <a:r>
              <a:rPr lang="en-US" sz="2400" b="1" baseline="30000" dirty="0" smtClean="0">
                <a:latin typeface="Helvetica"/>
                <a:cs typeface="Helvetica"/>
              </a:rPr>
              <a:t>12</a:t>
            </a:r>
            <a:r>
              <a:rPr lang="en-US" sz="2400" b="1" dirty="0" smtClean="0">
                <a:latin typeface="Helvetica"/>
                <a:cs typeface="Helvetica"/>
              </a:rPr>
              <a:t>C, </a:t>
            </a:r>
            <a:r>
              <a:rPr lang="en-US" sz="2400" b="1" baseline="30000" dirty="0">
                <a:latin typeface="Helvetica"/>
                <a:cs typeface="Helvetica"/>
              </a:rPr>
              <a:t>13</a:t>
            </a:r>
            <a:r>
              <a:rPr lang="en-US" sz="2400" b="1" dirty="0" smtClean="0">
                <a:latin typeface="Helvetica"/>
                <a:cs typeface="Helvetica"/>
              </a:rPr>
              <a:t>C, &amp; </a:t>
            </a:r>
            <a:r>
              <a:rPr lang="en-US" sz="2400" b="1" baseline="30000" dirty="0" smtClean="0">
                <a:latin typeface="Helvetica"/>
                <a:cs typeface="Helvetica"/>
              </a:rPr>
              <a:t>14</a:t>
            </a:r>
            <a:r>
              <a:rPr lang="en-US" sz="2400" b="1" dirty="0" smtClean="0">
                <a:latin typeface="Helvetica"/>
                <a:cs typeface="Helvetica"/>
              </a:rPr>
              <a:t>C</a:t>
            </a:r>
            <a:endParaRPr lang="en-US" sz="2400" b="1" baseline="30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805" y="644134"/>
            <a:ext cx="221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CARBON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699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90360" y="517697"/>
            <a:ext cx="6546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AGE DATING USING CARBON IS NOT ALWAYS CORRECT</a:t>
            </a:r>
          </a:p>
          <a:p>
            <a:pPr algn="ctr"/>
            <a:r>
              <a:rPr lang="en-US" sz="2400" b="1" dirty="0" smtClean="0"/>
              <a:t>BECAUSE OF WEATHERING AND ORGANIC DECAY</a:t>
            </a:r>
          </a:p>
          <a:p>
            <a:pPr algn="ctr"/>
            <a:r>
              <a:rPr lang="en-US" sz="2400" b="1" dirty="0" smtClean="0"/>
              <a:t>LEADING TO LOSS OF PART OF THE ORIGINAL RADIOACTIVE CARBON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13903" y="3163479"/>
            <a:ext cx="75043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USEFULNESS</a:t>
            </a:r>
          </a:p>
          <a:p>
            <a:pPr algn="ctr"/>
            <a:r>
              <a:rPr lang="en-US" b="1" dirty="0"/>
              <a:t>LIMITED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baseline="30000" dirty="0" smtClean="0"/>
              <a:t>14</a:t>
            </a:r>
            <a:r>
              <a:rPr lang="en-US" sz="2800" b="1" dirty="0" smtClean="0"/>
              <a:t>C IS ONLY FOR WOOD, PEAT, CHARCOAL, </a:t>
            </a:r>
            <a:endParaRPr lang="en-US" sz="2800" b="1" dirty="0"/>
          </a:p>
          <a:p>
            <a:pPr algn="ctr"/>
            <a:r>
              <a:rPr lang="en-US" sz="2800" b="1" dirty="0"/>
              <a:t>LEATHER, </a:t>
            </a:r>
            <a:r>
              <a:rPr lang="en-US" sz="2800" b="1" dirty="0" smtClean="0"/>
              <a:t>TEXTILES, </a:t>
            </a:r>
            <a:r>
              <a:rPr lang="en-US" sz="2800" b="1" dirty="0"/>
              <a:t>BONES, SHELLS, </a:t>
            </a:r>
            <a:r>
              <a:rPr lang="en-US" sz="2800" b="1" dirty="0" smtClean="0"/>
              <a:t>&amp; SOMETIMES POTTERY</a:t>
            </a:r>
            <a:endParaRPr lang="en-US" sz="2800" b="1" dirty="0"/>
          </a:p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987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744</TotalTime>
  <Words>671</Words>
  <Application>Microsoft Macintosh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67</cp:revision>
  <dcterms:created xsi:type="dcterms:W3CDTF">2013-01-07T00:51:37Z</dcterms:created>
  <dcterms:modified xsi:type="dcterms:W3CDTF">2013-04-24T19:57:57Z</dcterms:modified>
</cp:coreProperties>
</file>